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62" r:id="rId6"/>
    <p:sldId id="266" r:id="rId7"/>
    <p:sldId id="267" r:id="rId8"/>
    <p:sldId id="268" r:id="rId9"/>
    <p:sldId id="264" r:id="rId10"/>
    <p:sldId id="265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E7E1"/>
    <a:srgbClr val="FF6600"/>
    <a:srgbClr val="FFDAD1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02" autoAdjust="0"/>
  </p:normalViewPr>
  <p:slideViewPr>
    <p:cSldViewPr>
      <p:cViewPr>
        <p:scale>
          <a:sx n="60" d="100"/>
          <a:sy n="60" d="100"/>
        </p:scale>
        <p:origin x="-135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DAAAA-0856-49E7-B40B-0BA2A3A7FE7C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7B252DBF-5CEF-4803-A7D7-22665D2089B3}">
      <dgm:prSet phldrT="[Text]" custT="1"/>
      <dgm:spPr/>
      <dgm:t>
        <a:bodyPr/>
        <a:lstStyle/>
        <a:p>
          <a:pPr algn="ctr" defTabSz="914400" rtl="0" eaLnBrk="1" latinLnBrk="0" hangingPunct="1">
            <a:lnSpc>
              <a:spcPct val="90000"/>
            </a:lnSpc>
            <a:spcBef>
              <a:spcPct val="0"/>
            </a:spcBef>
            <a:buNone/>
          </a:pPr>
          <a:r>
            <a:rPr lang="th-TH" sz="4300" b="1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IT๙" panose="020B0500040200020003" pitchFamily="34" charset="-34"/>
              <a:ea typeface="+mj-ea"/>
              <a:cs typeface="+mn-cs"/>
            </a:rPr>
            <a:t>ภาครัฐ</a:t>
          </a:r>
          <a:endParaRPr lang="en-US" sz="4300" b="1" kern="120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H SarabunIT๙" panose="020B0500040200020003" pitchFamily="34" charset="-34"/>
            <a:ea typeface="+mj-ea"/>
            <a:cs typeface="+mn-cs"/>
          </a:endParaRPr>
        </a:p>
      </dgm:t>
    </dgm:pt>
    <dgm:pt modelId="{D9EB8992-EC43-4713-AB68-78DD6EFC5946}" type="parTrans" cxnId="{8876E63B-E8D8-45BC-BA3B-124891210B55}">
      <dgm:prSet/>
      <dgm:spPr/>
      <dgm:t>
        <a:bodyPr/>
        <a:lstStyle/>
        <a:p>
          <a:endParaRPr lang="en-US"/>
        </a:p>
      </dgm:t>
    </dgm:pt>
    <dgm:pt modelId="{66B6A6D1-3146-4E36-BCBC-9103BEAFBADC}" type="sibTrans" cxnId="{8876E63B-E8D8-45BC-BA3B-124891210B55}">
      <dgm:prSet/>
      <dgm:spPr/>
      <dgm:t>
        <a:bodyPr/>
        <a:lstStyle/>
        <a:p>
          <a:endParaRPr lang="en-US"/>
        </a:p>
      </dgm:t>
    </dgm:pt>
    <dgm:pt modelId="{0224734D-FEA4-4391-ABEA-8A397324CA45}">
      <dgm:prSet phldrT="[Text]" custT="1"/>
      <dgm:spPr/>
      <dgm:t>
        <a:bodyPr/>
        <a:lstStyle/>
        <a:p>
          <a:pPr algn="ctr" defTabSz="914400" rtl="0" eaLnBrk="1" latinLnBrk="0" hangingPunct="1">
            <a:lnSpc>
              <a:spcPct val="90000"/>
            </a:lnSpc>
            <a:spcBef>
              <a:spcPct val="0"/>
            </a:spcBef>
            <a:buNone/>
          </a:pPr>
          <a:r>
            <a:rPr lang="th-TH" sz="3600" b="1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IT๙" panose="020B0500040200020003" pitchFamily="34" charset="-34"/>
              <a:ea typeface="+mj-ea"/>
              <a:cs typeface="+mn-cs"/>
            </a:rPr>
            <a:t>กลุ่มเป้าหมาย</a:t>
          </a:r>
          <a:endParaRPr lang="en-US" sz="3600" b="1" kern="120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H SarabunIT๙" panose="020B0500040200020003" pitchFamily="34" charset="-34"/>
            <a:ea typeface="+mj-ea"/>
            <a:cs typeface="+mn-cs"/>
          </a:endParaRPr>
        </a:p>
      </dgm:t>
    </dgm:pt>
    <dgm:pt modelId="{C198D152-33F1-4E51-A226-03CB08366D0B}" type="parTrans" cxnId="{C60543A3-9EBC-459A-A69F-002C257E29D2}">
      <dgm:prSet/>
      <dgm:spPr/>
      <dgm:t>
        <a:bodyPr/>
        <a:lstStyle/>
        <a:p>
          <a:endParaRPr lang="en-US"/>
        </a:p>
      </dgm:t>
    </dgm:pt>
    <dgm:pt modelId="{5113C26B-2186-4EC6-976D-9FF95D5C0FDC}" type="sibTrans" cxnId="{C60543A3-9EBC-459A-A69F-002C257E29D2}">
      <dgm:prSet/>
      <dgm:spPr/>
      <dgm:t>
        <a:bodyPr/>
        <a:lstStyle/>
        <a:p>
          <a:endParaRPr lang="en-US"/>
        </a:p>
      </dgm:t>
    </dgm:pt>
    <dgm:pt modelId="{3785B046-636C-4F29-8923-4FEE51D29171}">
      <dgm:prSet phldrT="[Text]" custT="1"/>
      <dgm:spPr/>
      <dgm:t>
        <a:bodyPr/>
        <a:lstStyle/>
        <a:p>
          <a:pPr algn="ctr" defTabSz="914400" rtl="0" eaLnBrk="1" latinLnBrk="0" hangingPunct="1">
            <a:lnSpc>
              <a:spcPct val="90000"/>
            </a:lnSpc>
            <a:spcBef>
              <a:spcPct val="0"/>
            </a:spcBef>
            <a:buNone/>
          </a:pPr>
          <a:r>
            <a:rPr lang="th-TH" sz="2800" b="1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IT๙" panose="020B0500040200020003" pitchFamily="34" charset="-34"/>
              <a:ea typeface="+mj-ea"/>
              <a:cs typeface="+mn-cs"/>
            </a:rPr>
            <a:t>ผู้ประกอบการนายจ้าง</a:t>
          </a:r>
          <a:endParaRPr lang="en-US" sz="2800" b="1" kern="120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H SarabunIT๙" panose="020B0500040200020003" pitchFamily="34" charset="-34"/>
            <a:ea typeface="+mj-ea"/>
            <a:cs typeface="+mn-cs"/>
          </a:endParaRPr>
        </a:p>
      </dgm:t>
    </dgm:pt>
    <dgm:pt modelId="{AE690193-4079-484D-8F6E-71B9994E1B49}" type="parTrans" cxnId="{15335E59-A7D3-411B-9078-50276720BAD2}">
      <dgm:prSet/>
      <dgm:spPr/>
      <dgm:t>
        <a:bodyPr/>
        <a:lstStyle/>
        <a:p>
          <a:endParaRPr lang="en-US"/>
        </a:p>
      </dgm:t>
    </dgm:pt>
    <dgm:pt modelId="{76EE6731-BDC5-49B6-A49F-C157E140FA13}" type="sibTrans" cxnId="{15335E59-A7D3-411B-9078-50276720BAD2}">
      <dgm:prSet/>
      <dgm:spPr/>
      <dgm:t>
        <a:bodyPr/>
        <a:lstStyle/>
        <a:p>
          <a:endParaRPr lang="en-US"/>
        </a:p>
      </dgm:t>
    </dgm:pt>
    <dgm:pt modelId="{050FB298-2861-4ACC-AD1C-10575ED0F117}" type="pres">
      <dgm:prSet presAssocID="{66BDAAAA-0856-49E7-B40B-0BA2A3A7FE7C}" presName="compositeShape" presStyleCnt="0">
        <dgm:presLayoutVars>
          <dgm:chMax val="7"/>
          <dgm:dir/>
          <dgm:resizeHandles val="exact"/>
        </dgm:presLayoutVars>
      </dgm:prSet>
      <dgm:spPr/>
    </dgm:pt>
    <dgm:pt modelId="{A183EB26-FEF4-4862-84A2-937904EBC274}" type="pres">
      <dgm:prSet presAssocID="{7B252DBF-5CEF-4803-A7D7-22665D2089B3}" presName="circ1" presStyleLbl="vennNode1" presStyleIdx="0" presStyleCnt="3" custScaleX="77358" custScaleY="78881" custLinFactNeighborX="-7110"/>
      <dgm:spPr/>
      <dgm:t>
        <a:bodyPr/>
        <a:lstStyle/>
        <a:p>
          <a:endParaRPr lang="en-US"/>
        </a:p>
      </dgm:t>
    </dgm:pt>
    <dgm:pt modelId="{721A940D-2305-4B83-83FB-C0E591422176}" type="pres">
      <dgm:prSet presAssocID="{7B252DBF-5CEF-4803-A7D7-22665D2089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60752-5B58-4C10-97AB-E80061C1EFF9}" type="pres">
      <dgm:prSet presAssocID="{0224734D-FEA4-4391-ABEA-8A397324CA45}" presName="circ2" presStyleLbl="vennNode1" presStyleIdx="1" presStyleCnt="3" custScaleX="77358" custScaleY="78881" custLinFactNeighborX="-14928" custLinFactNeighborY="-14481"/>
      <dgm:spPr/>
      <dgm:t>
        <a:bodyPr/>
        <a:lstStyle/>
        <a:p>
          <a:endParaRPr lang="en-US"/>
        </a:p>
      </dgm:t>
    </dgm:pt>
    <dgm:pt modelId="{DE730C69-7231-430C-BC2F-D4772F7F57E8}" type="pres">
      <dgm:prSet presAssocID="{0224734D-FEA4-4391-ABEA-8A397324CA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F50EE-5F51-4341-9192-4A11F28E0336}" type="pres">
      <dgm:prSet presAssocID="{3785B046-636C-4F29-8923-4FEE51D29171}" presName="circ3" presStyleLbl="vennNode1" presStyleIdx="2" presStyleCnt="3" custScaleX="77358" custScaleY="78881" custLinFactNeighborX="-2119" custLinFactNeighborY="-13471"/>
      <dgm:spPr/>
      <dgm:t>
        <a:bodyPr/>
        <a:lstStyle/>
        <a:p>
          <a:endParaRPr lang="en-US"/>
        </a:p>
      </dgm:t>
    </dgm:pt>
    <dgm:pt modelId="{9223C3C7-AFBC-4A92-AEA3-814DF551CC1B}" type="pres">
      <dgm:prSet presAssocID="{3785B046-636C-4F29-8923-4FEE51D2917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0540D-2625-4D0C-8B90-C593BDCD8186}" type="presOf" srcId="{3785B046-636C-4F29-8923-4FEE51D29171}" destId="{9223C3C7-AFBC-4A92-AEA3-814DF551CC1B}" srcOrd="1" destOrd="0" presId="urn:microsoft.com/office/officeart/2005/8/layout/venn1"/>
    <dgm:cxn modelId="{8BAA02FE-0EFB-48EB-B9CA-5531D094EC67}" type="presOf" srcId="{0224734D-FEA4-4391-ABEA-8A397324CA45}" destId="{B8260752-5B58-4C10-97AB-E80061C1EFF9}" srcOrd="0" destOrd="0" presId="urn:microsoft.com/office/officeart/2005/8/layout/venn1"/>
    <dgm:cxn modelId="{65B4306D-66DD-4C80-974A-D59C7953FFE5}" type="presOf" srcId="{66BDAAAA-0856-49E7-B40B-0BA2A3A7FE7C}" destId="{050FB298-2861-4ACC-AD1C-10575ED0F117}" srcOrd="0" destOrd="0" presId="urn:microsoft.com/office/officeart/2005/8/layout/venn1"/>
    <dgm:cxn modelId="{CD7CF97F-EBD6-4A65-BEBE-003E2E33F791}" type="presOf" srcId="{7B252DBF-5CEF-4803-A7D7-22665D2089B3}" destId="{A183EB26-FEF4-4862-84A2-937904EBC274}" srcOrd="0" destOrd="0" presId="urn:microsoft.com/office/officeart/2005/8/layout/venn1"/>
    <dgm:cxn modelId="{C60543A3-9EBC-459A-A69F-002C257E29D2}" srcId="{66BDAAAA-0856-49E7-B40B-0BA2A3A7FE7C}" destId="{0224734D-FEA4-4391-ABEA-8A397324CA45}" srcOrd="1" destOrd="0" parTransId="{C198D152-33F1-4E51-A226-03CB08366D0B}" sibTransId="{5113C26B-2186-4EC6-976D-9FF95D5C0FDC}"/>
    <dgm:cxn modelId="{8876E63B-E8D8-45BC-BA3B-124891210B55}" srcId="{66BDAAAA-0856-49E7-B40B-0BA2A3A7FE7C}" destId="{7B252DBF-5CEF-4803-A7D7-22665D2089B3}" srcOrd="0" destOrd="0" parTransId="{D9EB8992-EC43-4713-AB68-78DD6EFC5946}" sibTransId="{66B6A6D1-3146-4E36-BCBC-9103BEAFBADC}"/>
    <dgm:cxn modelId="{AA72F0E7-0B00-4F05-8274-EBE3582B576A}" type="presOf" srcId="{3785B046-636C-4F29-8923-4FEE51D29171}" destId="{DBFF50EE-5F51-4341-9192-4A11F28E0336}" srcOrd="0" destOrd="0" presId="urn:microsoft.com/office/officeart/2005/8/layout/venn1"/>
    <dgm:cxn modelId="{3EF98181-1C3C-42CC-80B2-76CDDD95A839}" type="presOf" srcId="{7B252DBF-5CEF-4803-A7D7-22665D2089B3}" destId="{721A940D-2305-4B83-83FB-C0E591422176}" srcOrd="1" destOrd="0" presId="urn:microsoft.com/office/officeart/2005/8/layout/venn1"/>
    <dgm:cxn modelId="{15335E59-A7D3-411B-9078-50276720BAD2}" srcId="{66BDAAAA-0856-49E7-B40B-0BA2A3A7FE7C}" destId="{3785B046-636C-4F29-8923-4FEE51D29171}" srcOrd="2" destOrd="0" parTransId="{AE690193-4079-484D-8F6E-71B9994E1B49}" sibTransId="{76EE6731-BDC5-49B6-A49F-C157E140FA13}"/>
    <dgm:cxn modelId="{3E750EAA-3976-42A1-A5C8-D752C5BDDC4B}" type="presOf" srcId="{0224734D-FEA4-4391-ABEA-8A397324CA45}" destId="{DE730C69-7231-430C-BC2F-D4772F7F57E8}" srcOrd="1" destOrd="0" presId="urn:microsoft.com/office/officeart/2005/8/layout/venn1"/>
    <dgm:cxn modelId="{2F5DB1A2-20AA-4DD7-B6F0-B90FA2ACD0AF}" type="presParOf" srcId="{050FB298-2861-4ACC-AD1C-10575ED0F117}" destId="{A183EB26-FEF4-4862-84A2-937904EBC274}" srcOrd="0" destOrd="0" presId="urn:microsoft.com/office/officeart/2005/8/layout/venn1"/>
    <dgm:cxn modelId="{1C361106-04F6-41C5-85A6-96B20AD5E88D}" type="presParOf" srcId="{050FB298-2861-4ACC-AD1C-10575ED0F117}" destId="{721A940D-2305-4B83-83FB-C0E591422176}" srcOrd="1" destOrd="0" presId="urn:microsoft.com/office/officeart/2005/8/layout/venn1"/>
    <dgm:cxn modelId="{68D79AF3-F2BD-4880-A672-0292E2F3554C}" type="presParOf" srcId="{050FB298-2861-4ACC-AD1C-10575ED0F117}" destId="{B8260752-5B58-4C10-97AB-E80061C1EFF9}" srcOrd="2" destOrd="0" presId="urn:microsoft.com/office/officeart/2005/8/layout/venn1"/>
    <dgm:cxn modelId="{D63783F1-0721-45AB-92BA-1F8991658A8A}" type="presParOf" srcId="{050FB298-2861-4ACC-AD1C-10575ED0F117}" destId="{DE730C69-7231-430C-BC2F-D4772F7F57E8}" srcOrd="3" destOrd="0" presId="urn:microsoft.com/office/officeart/2005/8/layout/venn1"/>
    <dgm:cxn modelId="{A45A841B-41E9-4505-BE5D-AA4ACD346CEB}" type="presParOf" srcId="{050FB298-2861-4ACC-AD1C-10575ED0F117}" destId="{DBFF50EE-5F51-4341-9192-4A11F28E0336}" srcOrd="4" destOrd="0" presId="urn:microsoft.com/office/officeart/2005/8/layout/venn1"/>
    <dgm:cxn modelId="{98D7D1B8-99B5-4BD2-B170-E66C82F0EEF7}" type="presParOf" srcId="{050FB298-2861-4ACC-AD1C-10575ED0F117}" destId="{9223C3C7-AFBC-4A92-AEA3-814DF551CC1B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455-569C-4E9D-9BF9-7546999BD45A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A9E4-4A62-4206-8E45-25017DABA4A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455-569C-4E9D-9BF9-7546999BD45A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A9E4-4A62-4206-8E45-25017DABA4A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455-569C-4E9D-9BF9-7546999BD45A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A9E4-4A62-4206-8E45-25017DABA4A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455-569C-4E9D-9BF9-7546999BD45A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A9E4-4A62-4206-8E45-25017DABA4A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455-569C-4E9D-9BF9-7546999BD45A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A9E4-4A62-4206-8E45-25017DABA4A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455-569C-4E9D-9BF9-7546999BD45A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A9E4-4A62-4206-8E45-25017DABA4A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455-569C-4E9D-9BF9-7546999BD45A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A9E4-4A62-4206-8E45-25017DABA4A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455-569C-4E9D-9BF9-7546999BD45A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A9E4-4A62-4206-8E45-25017DABA4A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455-569C-4E9D-9BF9-7546999BD45A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A9E4-4A62-4206-8E45-25017DABA4A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455-569C-4E9D-9BF9-7546999BD45A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A9E4-4A62-4206-8E45-25017DABA4A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455-569C-4E9D-9BF9-7546999BD45A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A9E4-4A62-4206-8E45-25017DABA4A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7D455-569C-4E9D-9BF9-7546999BD45A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A9E4-4A62-4206-8E45-25017DABA4A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hin_Tham@hotmail.com" TargetMode="External"/><Relationship Id="rId2" Type="http://schemas.openxmlformats.org/officeDocument/2006/relationships/hyperlink" Target="mailto:Chintana_Thamsuwan@wvi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www.google.co.th/url?sa=i&amp;rct=j&amp;q=&amp;esrc=s&amp;source=images&amp;cd=&amp;cad=rja&amp;uact=8&amp;ved=0CAcQjRxqFQoTCKCuy-K-jccCFdQFjgod1CgCLg&amp;url=http://www.lindsayburoker.com/tips-and-tricks/how-to-make-money-as-a-book-blogger-part-1/&amp;ei=36u_VeDCHdSLuATU0YjwAg&amp;bvm=bv.99261572,d.c2E&amp;psig=AFQjCNHuksQQzvOts6_rzffjQ5BYGJvsNw&amp;ust=143871102741724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www.google.co.th/url?sa=i&amp;rct=j&amp;q=&amp;esrc=s&amp;source=images&amp;cd=&amp;cad=rja&amp;uact=8&amp;ved=0CAcQjRxqFQoTCOvR5bO9jccCFQFwjgodyvgK8g&amp;url=http://www.clipartlord.com/category/structures-clip-art/buildings-clip-art/hospital-clip-art/&amp;ei=cKq_VevZN4HguQTK8auQDw&amp;bvm=bv.99261572,d.c2E&amp;psig=AFQjCNFZqxvq2Wzl_Qk8pe7cYH0rdB-Ujw&amp;ust=1438710763065945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286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357158" y="214290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ชื่อผลงาน </a:t>
            </a:r>
            <a:endParaRPr lang="th-TH" sz="4000" b="1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การดูแลรักษาผู้ป่วยวัณโรค และเอชไอวี</a:t>
            </a:r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/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เอดส์ ในกลุ่มประชากรข้ามชาติ ผ่านกิจกรรมบริการ </a:t>
            </a:r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RRTTR (Reach-Recruit -Test -Treat and Retain) 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แบบชุมชนเป็นฐาน</a:t>
            </a:r>
            <a:endParaRPr lang="en-US" sz="36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571876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คำสำคัญ</a:t>
            </a:r>
            <a:endParaRPr lang="th-TH" sz="4000" b="1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28625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RRTTR</a:t>
            </a:r>
          </a:p>
          <a:p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ชุมชนเป็นฐาน</a:t>
            </a:r>
            <a:endParaRPr lang="en-US" sz="3600" b="1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การติดต่อกับทีมงาน</a:t>
            </a:r>
            <a:endParaRPr lang="th-TH" b="1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8358246" cy="40318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นางสาวจินตนา ธรรมสุวรรณ</a:t>
            </a: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มูลนิธิศุภนิมิตแห่งประเทศไทย</a:t>
            </a:r>
          </a:p>
          <a:p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809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ซอยศุภนิมิต ถนนประชาอุทิศ สามเสนนอก ห้วยขวาง  กรุงเทพฯ 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10310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โทร  	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02 0229200-2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ต่อ 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592</a:t>
            </a: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มือถือ	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089-8338725</a:t>
            </a:r>
          </a:p>
          <a:p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Email:	</a:t>
            </a:r>
            <a:r>
              <a:rPr lang="en-US" dirty="0" smtClean="0">
                <a:latin typeface="Browallia New" pitchFamily="34" charset="-34"/>
                <a:cs typeface="Browallia New" pitchFamily="34" charset="-34"/>
                <a:hlinkClick r:id="rId2"/>
              </a:rPr>
              <a:t>Chintana_Thamsuwan@wvi.org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en-US" dirty="0" smtClean="0">
                <a:latin typeface="Browallia New" pitchFamily="34" charset="-34"/>
                <a:cs typeface="Browallia New" pitchFamily="34" charset="-34"/>
                <a:hlinkClick r:id="rId3"/>
              </a:rPr>
              <a:t>Chin_Tham@hotmail.com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 </a:t>
            </a:r>
            <a:endParaRPr lang="th-TH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endParaRPr lang="th-TH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286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857488" y="114298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มูลนิธิศุภนิมิตแห่งประเทศไทย</a:t>
            </a:r>
          </a:p>
          <a:p>
            <a:r>
              <a:rPr lang="en-US" sz="3200" b="1" dirty="0" smtClean="0">
                <a:latin typeface="Browallia New" pitchFamily="34" charset="-34"/>
                <a:cs typeface="Browallia New" pitchFamily="34" charset="-34"/>
              </a:rPr>
              <a:t>809 </a:t>
            </a:r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ซอยศุภนิมิต ถนนประชาอุทิศ สามเสนนอก </a:t>
            </a:r>
            <a:br>
              <a:rPr lang="th-TH" sz="3200" b="1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ห้วยขวาง  กรุงเทพฯ </a:t>
            </a:r>
            <a:r>
              <a:rPr lang="en-US" sz="3200" b="1" dirty="0" smtClean="0">
                <a:latin typeface="Browallia New" pitchFamily="34" charset="-34"/>
                <a:cs typeface="Browallia New" pitchFamily="34" charset="-34"/>
              </a:rPr>
              <a:t>10310</a:t>
            </a:r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endParaRPr lang="th-TH" sz="3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50043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สมาชิกทีม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4263948"/>
            <a:ext cx="8715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นางสาวจินตนา ธรรมสุวรรณ   ผู้จัดการโครงการกองทุนโลก รอบ </a:t>
            </a: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NFM</a:t>
            </a:r>
          </a:p>
          <a:p>
            <a:pPr marL="514350" indent="-514350">
              <a:buAutoNum type="arabicPeriod"/>
            </a:pPr>
            <a:r>
              <a:rPr lang="en-US" b="1" dirty="0" err="1" smtClean="0">
                <a:latin typeface="Browallia New" pitchFamily="34" charset="-34"/>
                <a:cs typeface="Browallia New" pitchFamily="34" charset="-34"/>
              </a:rPr>
              <a:t>Dr.Nyn</a:t>
            </a: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 Win </a:t>
            </a:r>
            <a:r>
              <a:rPr lang="en-US" b="1" dirty="0" err="1" smtClean="0">
                <a:latin typeface="Browallia New" pitchFamily="34" charset="-34"/>
                <a:cs typeface="Browallia New" pitchFamily="34" charset="-34"/>
              </a:rPr>
              <a:t>Phyo</a:t>
            </a: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 		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  ผู้ประสานงานวิชาการและติดตาม					   ประเมินผลด้านสุขภาพ</a:t>
            </a:r>
          </a:p>
          <a:p>
            <a:pPr marL="514350" indent="-514350">
              <a:buAutoNum type="arabicPeriod" startAt="3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นางญาฎา จันทิชัย		   ผู้ประสานงานโครงการ</a:t>
            </a:r>
          </a:p>
          <a:p>
            <a:pPr marL="514350" indent="-514350">
              <a:buAutoNum type="arabicPeriod" startAt="3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นางสาวอรไพลิน บุญเรือนยา	   ผู้ประสานงานโครงการ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596" y="1"/>
            <a:ext cx="78867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ชื่อและที่อยู่ขององค์กร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C00000"/>
              </a:solidFill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pic>
        <p:nvPicPr>
          <p:cNvPr id="7" name="Picture 10" descr="WVFT1_orange-EngTH.jpg"/>
          <p:cNvPicPr>
            <a:picLocks noChangeAspect="1"/>
          </p:cNvPicPr>
          <p:nvPr/>
        </p:nvPicPr>
        <p:blipFill>
          <a:blip r:embed="rId2"/>
          <a:srcRect t="5849" r="6154"/>
          <a:stretch>
            <a:fillRect/>
          </a:stretch>
        </p:blipFill>
        <p:spPr bwMode="auto">
          <a:xfrm>
            <a:off x="357158" y="1214422"/>
            <a:ext cx="227202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สรุปผลงานโดยย่อ</a:t>
            </a:r>
            <a:endParaRPr lang="th-TH" sz="3600" b="1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52" y="928670"/>
            <a:ext cx="8572528" cy="4832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เมื่อประเทศไทยเข้าสู่ประชาคมอาเซียน การเข้ามาของประชากรข้ามชาติยิ่งมีมากขึ้น โดยเฉพาะ พม่า กัมพูชา ลาว เป็นประเทศที่มีอัตราป่วยวัณโรคสูง รวมถึงพบผู้ติดเชื้อเอชไอวี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/</a:t>
            </a:r>
            <a:r>
              <a:rPr kumimoji="0" lang="th-TH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เอดส์จำนวนมาก </a:t>
            </a:r>
            <a:r>
              <a:rPr kumimoji="0" lang="th-TH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ดังนั้น ประเทศไทยจึงจำเป็นต้องเพิ่มมาตรการในการดูแลรักษาผู้ป่วยวัณโรค และเอชไอวี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/</a:t>
            </a:r>
            <a:r>
              <a:rPr kumimoji="0" lang="th-TH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เอดส์ในประชากรกลุ่มนี้มากเป็นพิเศษ มูลนิธิศุภนิมิตแห่งประเทศไทย</a:t>
            </a:r>
            <a:r>
              <a:rPr kumimoji="0" lang="th-TH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ดำเนินงานด้านวัณโรคและเอชไอวี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/</a:t>
            </a:r>
            <a:r>
              <a:rPr kumimoji="0" lang="th-TH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เอดส์ </a:t>
            </a:r>
            <a:r>
              <a:rPr lang="th-TH" dirty="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มากว่า </a:t>
            </a:r>
            <a:r>
              <a:rPr lang="en-US" dirty="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12 </a:t>
            </a:r>
            <a:r>
              <a:rPr lang="th-TH" dirty="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ปี โดยรับงบประมาณจากกองทุนโลกในการเข้าถึงประชากรเป้าหมาย การพัฒนาอาสาสมัคร ระบบการค้นหา คัดกรอง ส่งต่อ ดูแลรักษา และการติดตามประเมินผลการดำเนินงานที่มีคุณภาพ  โดยในปัจจุบันดำเนินการงาน </a:t>
            </a:r>
            <a:r>
              <a:rPr lang="en-US" dirty="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TB/HIV </a:t>
            </a:r>
            <a:r>
              <a:rPr lang="th-TH" dirty="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ภายใต้โครงการกองทุนโลก รอบ </a:t>
            </a:r>
            <a:r>
              <a:rPr lang="en-US" dirty="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New Funding Model </a:t>
            </a:r>
            <a:r>
              <a:rPr lang="th-TH" dirty="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ตั้งแต่ปี </a:t>
            </a:r>
            <a:r>
              <a:rPr lang="en-US" dirty="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2558</a:t>
            </a:r>
            <a:r>
              <a:rPr lang="th-TH" dirty="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ใน </a:t>
            </a:r>
            <a:r>
              <a:rPr lang="en-US" dirty="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6 </a:t>
            </a:r>
            <a:r>
              <a:rPr lang="th-TH" dirty="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จังหวัด ได้แก่ ตาก กาญจนบุรี กรุงเทพฯ ปทุมธานี ระนอง และภูเก็ต ภายใต้กิจกรรมบริการ </a:t>
            </a:r>
            <a:r>
              <a:rPr lang="en-US" dirty="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RRTTR </a:t>
            </a:r>
            <a:r>
              <a:rPr lang="th-TH" dirty="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ร่วมกับภาคีเครือข่ายทั้งภาครัฐและเอกชนในชุมชน </a:t>
            </a:r>
            <a:endParaRPr kumimoji="0" lang="th-TH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5257808" cy="1143000"/>
          </a:xfrm>
        </p:spPr>
        <p:txBody>
          <a:bodyPr/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เป้าหมาย</a:t>
            </a:r>
            <a:endParaRPr lang="th-TH" b="1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221457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	</a:t>
            </a:r>
          </a:p>
          <a:p>
            <a:pPr>
              <a:buNone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 เพื่อเพิ่มการเข้าถึงระบบบริการการตรวจวินิจฉัย และการดูแลรักษา</a:t>
            </a:r>
          </a:p>
          <a:p>
            <a:pPr>
              <a:buNone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 วัณโรคและเอชไอวี</a:t>
            </a: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/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เอดส์ในกลุ่มประชากรข้ามชาติ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Picture 6" descr="F:\Master AIDS Zero Logo\Master AIDS Zero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66"/>
            <a:ext cx="77152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hintana\Desktop\World TB Day 16\Logo\UniteEndTB_LogoBi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00042"/>
            <a:ext cx="1157737" cy="642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886700" cy="754059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ln w="0"/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สภาพปัญหา</a:t>
            </a:r>
            <a:endParaRPr lang="en-US" b="1" dirty="0">
              <a:ln w="0"/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2604927"/>
              </p:ext>
            </p:extLst>
          </p:nvPr>
        </p:nvGraphicFramePr>
        <p:xfrm>
          <a:off x="642942" y="200024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5857916" y="928670"/>
            <a:ext cx="3055329" cy="2071702"/>
          </a:xfrm>
          <a:prstGeom prst="wedgeRectCallout">
            <a:avLst>
              <a:gd name="adj1" fmla="val -84977"/>
              <a:gd name="adj2" fmla="val 4283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</a:rPr>
              <a:t>การเข้าไม่ถึงกลุ่มประชากรข้ามชาติ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</a:rPr>
              <a:t>ด้วยปัจจัยความเป็นพวกเดียวกัน ภาษาต่างกัน  เวลาในการทำงานต่างกัน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42876" y="1285860"/>
            <a:ext cx="3286148" cy="2242038"/>
          </a:xfrm>
          <a:prstGeom prst="wedgeRectCallout">
            <a:avLst>
              <a:gd name="adj1" fmla="val 27559"/>
              <a:gd name="adj2" fmla="val 8319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</a:rPr>
              <a:t>ขาด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</a:rPr>
              <a:t>ความรับผิดชอบต่อสุภาพแรงงาน ขาดร่วมมือ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</a:rPr>
              <a:t>ในการควบคุมแรงงานผิด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</a:rPr>
              <a:t>กฎหมาย ทั้งไทยและต่างชาติ  การ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</a:rPr>
              <a:t>ไม่เข้าถึงบริการสาธารณสุข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</a:rPr>
              <a:t>มีความเป็นอยู่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</a:rPr>
              <a:t>แออัดไม่ถูกสุขลักษณะ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445893" y="3143248"/>
            <a:ext cx="2483857" cy="3286148"/>
          </a:xfrm>
          <a:prstGeom prst="wedgeRectCallout">
            <a:avLst>
              <a:gd name="adj1" fmla="val -67060"/>
              <a:gd name="adj2" fmla="val -1872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</a:rPr>
              <a:t>ขาดความรู้ความเข้าใจการป้องกันควบคุม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</a:rPr>
              <a:t>โรค  ไม่ทราบสิทธิ์ กลัว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</a:rPr>
              <a:t>การจับกุมไม่กล้ามารับบริการ  ปัญหาการสื่อสาร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</a:rPr>
              <a:t>วัฒนธรรม ชีวิตความเป็นอยู่ต่าง เข้าถึงยาก มีความเสี่ยง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</a:rPr>
              <a:t>และอัตราการป่วยสูง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</a:rPr>
              <a:t>!!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7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C10DB9BD-F778-4E8A-BD84-37257CABF9D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0616" t="18750" r="4794" b="38086"/>
          <a:stretch>
            <a:fillRect/>
          </a:stretch>
        </p:blipFill>
        <p:spPr bwMode="auto">
          <a:xfrm>
            <a:off x="4659204" y="3429000"/>
            <a:ext cx="442912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hintana\Desktop\11692716_10153422218958334_203180377485033317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3" y="65088"/>
            <a:ext cx="4486275" cy="329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SSF TB Grant by SR-WVFT\Start Project SSF_Oct 2011\Meeting &amp; Workshop &amp; Conference\Q10 (Jan-Mar14)\Annual meeting 18-20 Feb14\PPM session summary\PPM Slide Presentation\ภาพประกอบ\เช้ามืดขับมอเตอร์ไซต์ส่งผู้มีอาการสงสัยวัณโรค.jpg"/>
          <p:cNvPicPr>
            <a:picLocks noChangeAspect="1" noChangeArrowheads="1"/>
          </p:cNvPicPr>
          <p:nvPr/>
        </p:nvPicPr>
        <p:blipFill>
          <a:blip r:embed="rId4"/>
          <a:srcRect l="21117"/>
          <a:stretch>
            <a:fillRect/>
          </a:stretch>
        </p:blipFill>
        <p:spPr bwMode="auto">
          <a:xfrm>
            <a:off x="4692650" y="71438"/>
            <a:ext cx="4379913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43306" y="714362"/>
            <a:ext cx="857250" cy="85725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ahoma" pitchFamily="34" charset="0"/>
              </a:rPr>
              <a:t>R</a:t>
            </a:r>
            <a:endParaRPr lang="th-TH" sz="40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93706" y="714362"/>
            <a:ext cx="857250" cy="85725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ahoma" pitchFamily="34" charset="0"/>
              </a:rPr>
              <a:t>R</a:t>
            </a:r>
            <a:endParaRPr lang="th-TH" sz="4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611774" y="3571876"/>
            <a:ext cx="928687" cy="85725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itchFamily="34" charset="0"/>
              </a:rPr>
              <a:t>T </a:t>
            </a:r>
            <a:r>
              <a:rPr lang="en-US" sz="3600" b="1" dirty="0" err="1">
                <a:solidFill>
                  <a:schemeClr val="bg1"/>
                </a:solidFill>
                <a:latin typeface="Tahoma" pitchFamily="34" charset="0"/>
              </a:rPr>
              <a:t>T</a:t>
            </a:r>
            <a:endParaRPr lang="th-TH" sz="3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77940" y="3571876"/>
            <a:ext cx="857250" cy="85725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ahoma" pitchFamily="34" charset="0"/>
              </a:rPr>
              <a:t>R</a:t>
            </a:r>
            <a:endParaRPr lang="th-TH" sz="4000" b="1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7650" name="Picture 2" descr="http://www.clipartlord.com/wp-content/uploads/2013/10/hospital5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4"/>
            <a:ext cx="2500371" cy="208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http://www.lindsayburoker.com/wp-content/uploads/2011/02/bag_of_money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572008"/>
            <a:ext cx="928685" cy="118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dirty="0" smtClean="0">
                <a:solidFill>
                  <a:srgbClr val="C00000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กิจกรรมการพัฒนา </a:t>
            </a:r>
            <a:r>
              <a:rPr lang="en-US" sz="3200" b="1" dirty="0" smtClean="0">
                <a:solidFill>
                  <a:srgbClr val="C00000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: </a:t>
            </a:r>
            <a:r>
              <a:rPr lang="th-TH" sz="3200" b="1" dirty="0" smtClean="0">
                <a:solidFill>
                  <a:srgbClr val="C00000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การ</a:t>
            </a:r>
            <a:r>
              <a:rPr lang="th-TH" sz="3200" b="1" dirty="0">
                <a:solidFill>
                  <a:srgbClr val="C00000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ดำเนินงานภายใต้ชุดบริการ </a:t>
            </a:r>
            <a:r>
              <a:rPr lang="en-US" sz="3200" b="1" dirty="0">
                <a:solidFill>
                  <a:srgbClr val="C00000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RRTTR</a:t>
            </a:r>
            <a:endParaRPr lang="th-TH" sz="3200" b="1" dirty="0">
              <a:solidFill>
                <a:srgbClr val="C00000"/>
              </a:solidFill>
              <a:latin typeface="Browallia New" pitchFamily="34" charset="-34"/>
              <a:ea typeface="Tahoma" pitchFamily="34" charset="0"/>
              <a:cs typeface="Browallia New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3174" y="5143512"/>
            <a:ext cx="92869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/>
              <a:t>CSO</a:t>
            </a:r>
            <a:endParaRPr lang="th-TH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0" y="2854107"/>
            <a:ext cx="4572000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Reach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th-TH" sz="1800" dirty="0" smtClean="0">
                <a:solidFill>
                  <a:schemeClr val="bg1"/>
                </a:solidFill>
              </a:rPr>
              <a:t>การเข้าถึงประชากรกลุ่มเป้าหมายเพื่อให้ความรู้ </a:t>
            </a:r>
            <a:r>
              <a:rPr lang="en-US" sz="1800" dirty="0" smtClean="0">
                <a:solidFill>
                  <a:schemeClr val="bg1"/>
                </a:solidFill>
              </a:rPr>
              <a:t>TB/HIV</a:t>
            </a:r>
            <a:endParaRPr lang="th-TH" sz="18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th-TH" sz="1800" dirty="0" smtClean="0">
                <a:solidFill>
                  <a:schemeClr val="bg1"/>
                </a:solidFill>
              </a:rPr>
              <a:t>รวมนายจ้าง หรือผู้นำชุมชน </a:t>
            </a:r>
            <a:endParaRPr lang="th-TH" sz="1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14876" y="2577108"/>
            <a:ext cx="4334531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/>
              <a:t>Recruit/refer</a:t>
            </a:r>
            <a:endParaRPr lang="th-TH" sz="1800" b="1" dirty="0" smtClean="0"/>
          </a:p>
          <a:p>
            <a:pPr>
              <a:defRPr/>
            </a:pPr>
            <a:r>
              <a:rPr lang="th-TH" sz="1800" dirty="0" smtClean="0"/>
              <a:t>การค้นหาผู้ป่วยรายใหม่ หรือผู้สงสัยว่าจะมีการติดเชื้อเพื่อนำเข้าสู่การวินิจฉัยและรักษาก่อนเข้าสู่ระยะแพร่กระจายเชื้อ </a:t>
            </a:r>
            <a:endParaRPr lang="th-TH" sz="1800" dirty="0"/>
          </a:p>
        </p:txBody>
      </p:sp>
      <p:sp>
        <p:nvSpPr>
          <p:cNvPr id="22" name="Rectangle 21"/>
          <p:cNvSpPr/>
          <p:nvPr/>
        </p:nvSpPr>
        <p:spPr>
          <a:xfrm>
            <a:off x="0" y="6119360"/>
            <a:ext cx="4643438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Test </a:t>
            </a:r>
            <a:r>
              <a:rPr lang="th-TH" sz="1800" dirty="0" smtClean="0"/>
              <a:t>การตรวจวินิจฉัย</a:t>
            </a:r>
            <a:r>
              <a:rPr lang="en-US" sz="1800" dirty="0" smtClean="0"/>
              <a:t> </a:t>
            </a:r>
            <a:r>
              <a:rPr lang="en-US" sz="2400" b="1" dirty="0" smtClean="0"/>
              <a:t>Treat</a:t>
            </a:r>
            <a:r>
              <a:rPr lang="en-US" sz="1800" dirty="0" smtClean="0"/>
              <a:t> </a:t>
            </a:r>
            <a:r>
              <a:rPr lang="th-TH" sz="1800" dirty="0" smtClean="0"/>
              <a:t>การรับการรักษาอย่างต่อเนื่องจนครบตามแผนการรักษาและมารับการรักษาตั้งแต่ระยะเริ่มแรก </a:t>
            </a:r>
            <a:endParaRPr lang="th-TH" sz="1800" dirty="0"/>
          </a:p>
        </p:txBody>
      </p:sp>
      <p:sp>
        <p:nvSpPr>
          <p:cNvPr id="23" name="Rectangle 22"/>
          <p:cNvSpPr/>
          <p:nvPr/>
        </p:nvSpPr>
        <p:spPr>
          <a:xfrm>
            <a:off x="4714908" y="6027003"/>
            <a:ext cx="433449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Retain</a:t>
            </a:r>
            <a:r>
              <a:rPr lang="en-US" sz="1800" dirty="0" smtClean="0"/>
              <a:t> </a:t>
            </a:r>
            <a:r>
              <a:rPr lang="th-TH" sz="2000" dirty="0" smtClean="0"/>
              <a:t>การคงสถานะทางสุขภาพผู้ที่ไม่ป่วย </a:t>
            </a:r>
            <a:r>
              <a:rPr lang="en-US" sz="2000" dirty="0" smtClean="0"/>
              <a:t>/</a:t>
            </a:r>
            <a:r>
              <a:rPr lang="th-TH" sz="2000" dirty="0" smtClean="0"/>
              <a:t>ผู้ป่วยให้รักษาจนครบ ผู้ที่รักษาหายแล้วไม่กลับมาเป็นอีก 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500063"/>
          <a:ext cx="5143504" cy="6143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901"/>
                <a:gridCol w="1134603"/>
              </a:tblGrid>
              <a:tr h="103329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Browallia New" pitchFamily="34" charset="-34"/>
                          <a:cs typeface="Browallia New" pitchFamily="34" charset="-34"/>
                        </a:rPr>
                        <a:t>TB</a:t>
                      </a:r>
                      <a:endParaRPr lang="en-US" sz="32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ผลการดำเนินงาน</a:t>
                      </a:r>
                      <a:endParaRPr lang="en-US" sz="18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</a:tr>
              <a:tr h="407055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คัดกรองวัณโรค</a:t>
                      </a:r>
                      <a:endParaRPr lang="en-US" sz="2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31,073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/>
                </a:tc>
              </a:tr>
              <a:tr h="720174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ผู้มีอาการสงสัยป่วยวัณโรคที่ส่งต่อและได้รับการตรวจวินิจฉัย</a:t>
                      </a:r>
                      <a:endParaRPr lang="en-US" sz="2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1,914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/>
                </a:tc>
              </a:tr>
              <a:tr h="439164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อัตราการพบผู้มีอาการสงสัยป่วยวัณโรค</a:t>
                      </a:r>
                      <a:endParaRPr lang="en-US" sz="2000" b="1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6</a:t>
                      </a:r>
                    </a:p>
                  </a:txBody>
                  <a:tcPr marL="0" marR="0" marT="0" marB="0" anchor="ctr"/>
                </a:tc>
              </a:tr>
              <a:tr h="407055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จำนวนผู้ป่วยวัณโรคเสมหะบวกรายใหม่</a:t>
                      </a:r>
                      <a:endParaRPr lang="en-US" sz="2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110</a:t>
                      </a:r>
                    </a:p>
                  </a:txBody>
                  <a:tcPr marL="0" marR="0" marT="0" marB="0" anchor="ctr"/>
                </a:tc>
              </a:tr>
              <a:tr h="513715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จำนวนผู้ป่วยวัณโรคทุกประเภท</a:t>
                      </a:r>
                      <a:endParaRPr lang="en-US" sz="2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185</a:t>
                      </a:r>
                    </a:p>
                  </a:txBody>
                  <a:tcPr marL="0" marR="0" marT="0" marB="0" anchor="ctr"/>
                </a:tc>
              </a:tr>
              <a:tr h="438302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อัตราการพบผู้ป่วยวัณโรคเสมหะบวกราย</a:t>
                      </a:r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ใหม่</a:t>
                      </a:r>
                      <a:r>
                        <a:rPr lang="en-US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 (%)</a:t>
                      </a:r>
                      <a:endParaRPr lang="en-US" sz="2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6</a:t>
                      </a:r>
                    </a:p>
                  </a:txBody>
                  <a:tcPr marL="0" marR="0" marT="0" marB="0" anchor="ctr"/>
                </a:tc>
              </a:tr>
              <a:tr h="58912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อัตราการพบผู้ป่วยวัณโรคทุก</a:t>
                      </a:r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ประเภท</a:t>
                      </a:r>
                      <a:r>
                        <a:rPr lang="en-US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 (%)</a:t>
                      </a:r>
                      <a:endParaRPr lang="en-US" sz="2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10</a:t>
                      </a:r>
                    </a:p>
                  </a:txBody>
                  <a:tcPr marL="0" marR="0" marT="0" marB="0" anchor="ctr"/>
                </a:tc>
              </a:tr>
              <a:tr h="439164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NSM+ case enrollment</a:t>
                      </a:r>
                      <a:r>
                        <a:rPr lang="en-US" sz="20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rate</a:t>
                      </a:r>
                      <a:endParaRPr lang="en-US" sz="2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100</a:t>
                      </a:r>
                    </a:p>
                  </a:txBody>
                  <a:tcPr marL="0" marR="0" marT="0" marB="0" anchor="ctr"/>
                </a:tc>
              </a:tr>
              <a:tr h="717433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All cases enrollment</a:t>
                      </a:r>
                      <a:r>
                        <a:rPr lang="en-US" sz="20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97</a:t>
                      </a:r>
                    </a:p>
                  </a:txBody>
                  <a:tcPr marL="0" marR="0" marT="0" marB="0" anchor="ctr"/>
                </a:tc>
              </a:tr>
              <a:tr h="439164">
                <a:tc>
                  <a:txBody>
                    <a:bodyPr/>
                    <a:lstStyle/>
                    <a:p>
                      <a:pPr algn="l"/>
                      <a:r>
                        <a:rPr lang="th-TH" sz="20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อัตราการพบผู้ป่วย </a:t>
                      </a:r>
                      <a:r>
                        <a:rPr lang="en-US" sz="20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TB/HIV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9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052" y="-71462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ผลการดำเนินงาน (</a:t>
            </a:r>
            <a:r>
              <a:rPr lang="en-US" sz="3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1 </a:t>
            </a:r>
            <a:r>
              <a:rPr lang="th-TH" sz="3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ม.ค. </a:t>
            </a:r>
            <a:r>
              <a:rPr lang="en-US" sz="3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58 – 31 </a:t>
            </a:r>
            <a:r>
              <a:rPr lang="th-TH" sz="3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มี.ค. </a:t>
            </a:r>
            <a:r>
              <a:rPr lang="en-US" sz="3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59)  6 </a:t>
            </a:r>
            <a:r>
              <a:rPr lang="th-TH" sz="3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จังหวัด</a:t>
            </a:r>
            <a:endParaRPr lang="th-TH" sz="3600" b="1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286380" y="500042"/>
          <a:ext cx="3571900" cy="61436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71768"/>
                <a:gridCol w="1000132"/>
              </a:tblGrid>
              <a:tr h="10618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HIV/AIDS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ผลการดำเนินงาน</a:t>
                      </a:r>
                      <a:endParaRPr lang="en-US" sz="1800" dirty="0"/>
                    </a:p>
                  </a:txBody>
                  <a:tcPr anchor="ctr"/>
                </a:tc>
              </a:tr>
              <a:tr h="1391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latin typeface="Browallia New" pitchFamily="34" charset="-34"/>
                          <a:cs typeface="Browallia New" pitchFamily="34" charset="-34"/>
                        </a:rPr>
                        <a:t>ให้ความรู้ </a:t>
                      </a:r>
                      <a:r>
                        <a:rPr lang="en-US" sz="2000" b="1" kern="1200" dirty="0" smtClean="0">
                          <a:latin typeface="Browallia New" pitchFamily="34" charset="-34"/>
                          <a:cs typeface="Browallia New" pitchFamily="34" charset="-34"/>
                        </a:rPr>
                        <a:t>TB/HIV </a:t>
                      </a:r>
                      <a:r>
                        <a:rPr lang="th-TH" sz="2000" b="1" kern="1200" dirty="0" smtClean="0">
                          <a:latin typeface="Browallia New" pitchFamily="34" charset="-34"/>
                          <a:cs typeface="Browallia New" pitchFamily="34" charset="-34"/>
                        </a:rPr>
                        <a:t/>
                      </a:r>
                      <a:br>
                        <a:rPr lang="th-TH" sz="2000" b="1" kern="1200" dirty="0" smtClean="0">
                          <a:latin typeface="Browallia New" pitchFamily="34" charset="-34"/>
                          <a:cs typeface="Browallia New" pitchFamily="34" charset="-34"/>
                        </a:rPr>
                      </a:br>
                      <a:r>
                        <a:rPr lang="th-TH" sz="2000" b="1" kern="1200" dirty="0" smtClean="0">
                          <a:latin typeface="Browallia New" pitchFamily="34" charset="-34"/>
                          <a:cs typeface="Browallia New" pitchFamily="34" charset="-34"/>
                        </a:rPr>
                        <a:t>แนะนำสถานบริการสาธารณสุข </a:t>
                      </a:r>
                      <a:r>
                        <a:rPr lang="en-US" sz="2000" b="1" kern="1200" dirty="0" smtClean="0">
                          <a:latin typeface="Browallia New" pitchFamily="34" charset="-34"/>
                          <a:cs typeface="Browallia New" pitchFamily="34" charset="-34"/>
                        </a:rPr>
                        <a:t>/UIC/</a:t>
                      </a:r>
                      <a:r>
                        <a:rPr lang="th-TH" sz="2000" b="1" kern="1200" dirty="0" smtClean="0">
                          <a:latin typeface="Browallia New" pitchFamily="34" charset="-34"/>
                          <a:cs typeface="Browallia New" pitchFamily="34" charset="-34"/>
                        </a:rPr>
                        <a:t>แจกถุงยางอนามัย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16,377</a:t>
                      </a:r>
                    </a:p>
                    <a:p>
                      <a:pPr algn="r"/>
                      <a:endParaRPr lang="en-US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493379">
                <a:tc>
                  <a:txBody>
                    <a:bodyPr/>
                    <a:lstStyle/>
                    <a:p>
                      <a:r>
                        <a:rPr lang="th-TH" sz="2000" b="1" kern="1200" dirty="0" smtClean="0">
                          <a:latin typeface="Browallia New" pitchFamily="34" charset="-34"/>
                          <a:cs typeface="Browallia New" pitchFamily="34" charset="-34"/>
                        </a:rPr>
                        <a:t>ตรวจเลือด และทราบผล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3,071</a:t>
                      </a:r>
                      <a:endParaRPr lang="en-US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493379">
                <a:tc>
                  <a:txBody>
                    <a:bodyPr/>
                    <a:lstStyle/>
                    <a:p>
                      <a:r>
                        <a:rPr lang="th-TH" sz="2000" b="1" kern="1200" dirty="0" smtClean="0">
                          <a:latin typeface="Browallia New" pitchFamily="34" charset="-34"/>
                          <a:cs typeface="Browallia New" pitchFamily="34" charset="-34"/>
                        </a:rPr>
                        <a:t>ผลเลือดเป็นบวก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77</a:t>
                      </a:r>
                      <a:endParaRPr lang="en-US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4854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2000" b="1" kern="1200" dirty="0" smtClean="0">
                          <a:latin typeface="Browallia New" pitchFamily="34" charset="-34"/>
                          <a:cs typeface="Browallia New" pitchFamily="34" charset="-34"/>
                        </a:rPr>
                        <a:t>อัตราการติดเชื้อเอชไอ</a:t>
                      </a:r>
                      <a:r>
                        <a:rPr lang="th-TH" sz="2000" b="1" kern="1200" dirty="0" smtClean="0">
                          <a:latin typeface="Browallia New" pitchFamily="34" charset="-34"/>
                          <a:cs typeface="Browallia New" pitchFamily="34" charset="-34"/>
                        </a:rPr>
                        <a:t>วี</a:t>
                      </a:r>
                      <a:r>
                        <a:rPr lang="en-US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(%)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2.5</a:t>
                      </a:r>
                      <a:endParaRPr lang="en-US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744313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จำนวนผู้ป่วยที่เข้าถึงยาต้านไวรัส</a:t>
                      </a:r>
                      <a:endParaRPr lang="en-US" sz="16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Browallia New" pitchFamily="34" charset="-34"/>
                          <a:cs typeface="Browallia New" pitchFamily="34" charset="-34"/>
                        </a:rPr>
                        <a:t>25</a:t>
                      </a:r>
                      <a:endParaRPr lang="en-US" sz="18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493379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อัตราการเข้าถึงยาต้าน</a:t>
                      </a:r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ไวรัส</a:t>
                      </a:r>
                      <a:r>
                        <a:rPr lang="en-US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(%)</a:t>
                      </a:r>
                      <a:endParaRPr lang="en-US" sz="2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32</a:t>
                      </a:r>
                      <a:endParaRPr lang="en-US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487009">
                <a:tc>
                  <a:txBody>
                    <a:bodyPr/>
                    <a:lstStyle/>
                    <a:p>
                      <a:r>
                        <a:rPr lang="th-TH" sz="20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ผู้ติดเชื้อรายเก่าที่ดูแล</a:t>
                      </a:r>
                      <a:endParaRPr lang="en-US" sz="2000" b="1" baseline="0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113</a:t>
                      </a:r>
                      <a:endParaRPr lang="en-US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493379">
                <a:tc>
                  <a:txBody>
                    <a:bodyPr/>
                    <a:lstStyle/>
                    <a:p>
                      <a:r>
                        <a:rPr lang="th-TH" sz="20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ผู้ป่วย </a:t>
                      </a:r>
                      <a:r>
                        <a:rPr lang="en-US" sz="20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HIV </a:t>
                      </a:r>
                      <a:r>
                        <a:rPr lang="th-TH" sz="20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เด็ก</a:t>
                      </a:r>
                      <a:endParaRPr lang="en-US" sz="2000" b="1" baseline="0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4</a:t>
                      </a:r>
                      <a:endParaRPr lang="en-US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714378" y="428625"/>
            <a:ext cx="5500696" cy="107154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Notification of NSM+ 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classification  by age and sex</a:t>
            </a:r>
          </a:p>
        </p:txBody>
      </p:sp>
      <p:graphicFrame>
        <p:nvGraphicFramePr>
          <p:cNvPr id="1026" name="Content Placeholder 7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presentationml/2006/ole">
            <p:oleObj spid="_x0000_s25602" name="Chart" r:id="rId3" imgW="7773074" imgH="4115157" progId="Excel.Sheet.8">
              <p:embed/>
            </p:oleObj>
          </a:graphicData>
        </a:graphic>
      </p:graphicFrame>
      <p:pic>
        <p:nvPicPr>
          <p:cNvPr id="1030" name="Picture 5" descr="WVFT_eng&amp;thai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0"/>
            <a:ext cx="185737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chintana\Desktop\World TB Day 16\Logo\UniteEndTB_LogoBi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928934"/>
            <a:ext cx="1157737" cy="642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714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บทเรียนที่ได้รับ</a:t>
            </a:r>
            <a:endParaRPr lang="th-TH" b="1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76" y="714356"/>
            <a:ext cx="8786842" cy="5940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thaiDist" fontAlgn="base">
              <a:spcBef>
                <a:spcPct val="0"/>
              </a:spcBef>
              <a:spcAft>
                <a:spcPct val="0"/>
              </a:spcAf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จากการดำเนินงานใน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ระยะเวลา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1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ปี</a:t>
            </a:r>
            <a:r>
              <a:rPr kumimoji="0" lang="th-TH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3 </a:t>
            </a:r>
            <a:r>
              <a:rPr kumimoji="0" lang="th-TH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เดือน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ที่ผ่านมาถึงแม้ว่าจะมีการให้ความรู้ โดยมีหลักสูตรสำหรับประชากรข้ามชาติโดยเฉพาะ มีการสร้างอาสาสมัครประชากรข้ามชาติ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MHV)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ที่</a:t>
            </a:r>
            <a:r>
              <a:rPr lang="th-TH" b="1" dirty="0" smtClean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มีความรู้ผู้ป่วยวัณโรค และเอชไอวี</a:t>
            </a:r>
            <a:r>
              <a:rPr lang="en-US" b="1" dirty="0" smtClean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/</a:t>
            </a:r>
            <a:r>
              <a:rPr lang="th-TH" b="1" dirty="0" smtClean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เอดส์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TB/HIV)</a:t>
            </a:r>
            <a:r>
              <a:rPr kumimoji="0" lang="en-US" b="1" i="0" u="none" strike="noStrike" cap="none" normalizeH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การคัดกรอง ส่งต่อเพื่อตรวจวินิจฉัย และการดูแลรักษาผู้ป่วย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TB</a:t>
            </a:r>
            <a:r>
              <a:rPr kumimoji="0" lang="en-US" b="1" i="0" u="none" strike="noStrike" cap="none" normalizeH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/HIV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กับกลุ่มประชากรข้ามชาติภายใต้โครงการกองทุนโลก รอบ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New Funding Model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แต่ยังคงมีความท้าทายในการดำเนินงานกับกลุ่มประชากรเป้าหมายกลุ่มนี้โดยหน่วยงานภาครัฐ เนื่องจากหลังสิ้นสุดโครงการกองทุนโลกแล้ว การวางแผนงบประมาณ และการส่งต่อเข้าสู่ระบบบริการปกติของประเทศ ยังต้องการแผนงานที่เหมาะสม</a:t>
            </a:r>
            <a:r>
              <a:rPr kumimoji="0" lang="th-TH" b="1" i="0" u="none" strike="noStrike" cap="none" normalizeH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และเจ้าหน้าที่โครงการที่มีประสบการณ์ทำงานเชิงรุกในชุมชน</a:t>
            </a:r>
            <a:r>
              <a:rPr kumimoji="0" lang="th-TH" b="1" i="0" u="none" strike="noStrike" cap="none" normalizeH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ที่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สามารถดำเนินการได้อย่างต่อเนื่อง และถึงแม้ว่าประเทศไทยอยู่ในกระบวนการวางแผน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transition plan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ร่วมกันทุกภาคส่วน แต่จะทันเวลาหรือไม่ เป็นสิ่งที่ท้าทาย และต้องให้ความสำคัญ</a:t>
            </a:r>
            <a:r>
              <a:rPr lang="th-TH" b="1" dirty="0" smtClean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เพื่อให้บรรลุเป้าหมายยุติวัณโรค และเอชไอวี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/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เอดส์ของประเทศให้ได้</a:t>
            </a:r>
            <a:endParaRPr kumimoji="0" lang="th-TH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826</Words>
  <Application>Microsoft Office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Chart</vt:lpstr>
      <vt:lpstr>Slide 1</vt:lpstr>
      <vt:lpstr>Slide 2</vt:lpstr>
      <vt:lpstr>Slide 3</vt:lpstr>
      <vt:lpstr>เป้าหมาย</vt:lpstr>
      <vt:lpstr>สภาพปัญหา</vt:lpstr>
      <vt:lpstr>Slide 6</vt:lpstr>
      <vt:lpstr>ผลการดำเนินงาน (1 ม.ค. 58 – 31 มี.ค. 59)  6 จังหวัด</vt:lpstr>
      <vt:lpstr>Notification of NSM+  classification  by age and sex</vt:lpstr>
      <vt:lpstr>บทเรียนที่ได้รับ</vt:lpstr>
      <vt:lpstr>การติดต่อกับทีมงาน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Chintana</dc:creator>
  <cp:lastModifiedBy>Chintana</cp:lastModifiedBy>
  <cp:revision>8</cp:revision>
  <dcterms:created xsi:type="dcterms:W3CDTF">2016-07-07T11:35:46Z</dcterms:created>
  <dcterms:modified xsi:type="dcterms:W3CDTF">2016-07-08T15:15:18Z</dcterms:modified>
</cp:coreProperties>
</file>